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59" r:id="rId6"/>
    <p:sldId id="260"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F82E98EF-9A19-4CD6-976F-6F31E5A707E9}" type="datetimeFigureOut">
              <a:rPr lang="en-US" smtClean="0"/>
              <a:t>12/28/2018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4272430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F82E98EF-9A19-4CD6-976F-6F31E5A707E9}" type="datetimeFigureOut">
              <a:rPr lang="en-US" smtClean="0"/>
              <a:t>12/28/2018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222547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F82E98EF-9A19-4CD6-976F-6F31E5A707E9}" type="datetimeFigureOut">
              <a:rPr lang="en-US" smtClean="0"/>
              <a:t>12/28/2018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4020199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F82E98EF-9A19-4CD6-976F-6F31E5A707E9}" type="datetimeFigureOut">
              <a:rPr lang="en-US" smtClean="0"/>
              <a:t>12/28/2018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1289306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82E98EF-9A19-4CD6-976F-6F31E5A707E9}" type="datetimeFigureOut">
              <a:rPr lang="en-US" smtClean="0"/>
              <a:t>12/28/2018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3549602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F82E98EF-9A19-4CD6-976F-6F31E5A707E9}" type="datetimeFigureOut">
              <a:rPr lang="en-US" smtClean="0"/>
              <a:t>12/28/2018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223791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F82E98EF-9A19-4CD6-976F-6F31E5A707E9}" type="datetimeFigureOut">
              <a:rPr lang="en-US" smtClean="0"/>
              <a:t>12/28/2018</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2103940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F82E98EF-9A19-4CD6-976F-6F31E5A707E9}" type="datetimeFigureOut">
              <a:rPr lang="en-US" smtClean="0"/>
              <a:t>12/28/2018</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3688773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82E98EF-9A19-4CD6-976F-6F31E5A707E9}" type="datetimeFigureOut">
              <a:rPr lang="en-US" smtClean="0"/>
              <a:t>12/28/2018</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2387343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82E98EF-9A19-4CD6-976F-6F31E5A707E9}" type="datetimeFigureOut">
              <a:rPr lang="en-US" smtClean="0"/>
              <a:t>12/28/2018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2715267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82E98EF-9A19-4CD6-976F-6F31E5A707E9}" type="datetimeFigureOut">
              <a:rPr lang="en-US" smtClean="0"/>
              <a:t>12/28/2018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3399660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2E98EF-9A19-4CD6-976F-6F31E5A707E9}" type="datetimeFigureOut">
              <a:rPr lang="en-US" smtClean="0"/>
              <a:t>12/28/2018</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561BDE-536C-4CA6-83C2-4E2A3026689F}" type="slidenum">
              <a:rPr lang="en-US" smtClean="0"/>
              <a:t>‹#›</a:t>
            </a:fld>
            <a:endParaRPr lang="en-US"/>
          </a:p>
        </p:txBody>
      </p:sp>
    </p:spTree>
    <p:extLst>
      <p:ext uri="{BB962C8B-B14F-4D97-AF65-F5344CB8AC3E}">
        <p14:creationId xmlns:p14="http://schemas.microsoft.com/office/powerpoint/2010/main" val="4718694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pPr rtl="1"/>
            <a:r>
              <a:rPr lang="ar-IQ" b="1" dirty="0" smtClean="0"/>
              <a:t>انتاج اعناب (العملي</a:t>
            </a:r>
            <a:r>
              <a:rPr lang="ar-IQ" b="1" dirty="0" smtClean="0"/>
              <a:t>)</a:t>
            </a:r>
            <a:r>
              <a:rPr lang="en-US" dirty="0"/>
              <a:t/>
            </a:r>
            <a:br>
              <a:rPr lang="en-US" dirty="0"/>
            </a:br>
            <a:r>
              <a:rPr lang="ar-IQ" sz="4000" b="1" dirty="0">
                <a:solidFill>
                  <a:prstClr val="black"/>
                </a:solidFill>
              </a:rPr>
              <a:t>المرحلة الرابعة / بستنة وهندسة </a:t>
            </a:r>
            <a:r>
              <a:rPr lang="ar-IQ" sz="4000" b="1" dirty="0" smtClean="0">
                <a:solidFill>
                  <a:prstClr val="black"/>
                </a:solidFill>
              </a:rPr>
              <a:t>حدائق</a:t>
            </a:r>
            <a:br>
              <a:rPr lang="ar-IQ" sz="4000" b="1" dirty="0" smtClean="0">
                <a:solidFill>
                  <a:prstClr val="black"/>
                </a:solidFill>
              </a:rPr>
            </a:br>
            <a:endParaRPr lang="en-US" dirty="0"/>
          </a:p>
        </p:txBody>
      </p:sp>
      <p:sp>
        <p:nvSpPr>
          <p:cNvPr id="3" name="عنوان فرعي 2"/>
          <p:cNvSpPr>
            <a:spLocks noGrp="1"/>
          </p:cNvSpPr>
          <p:nvPr>
            <p:ph type="subTitle" idx="1"/>
          </p:nvPr>
        </p:nvSpPr>
        <p:spPr/>
        <p:txBody>
          <a:bodyPr/>
          <a:lstStyle/>
          <a:p>
            <a:r>
              <a:rPr lang="ar-IQ" sz="4000" b="1" dirty="0">
                <a:solidFill>
                  <a:prstClr val="black"/>
                </a:solidFill>
                <a:ea typeface="+mj-ea"/>
                <a:cs typeface="Times New Roman"/>
              </a:rPr>
              <a:t>د. وسن فوزي فاضل</a:t>
            </a:r>
            <a:endParaRPr lang="en-US" dirty="0"/>
          </a:p>
        </p:txBody>
      </p:sp>
    </p:spTree>
    <p:extLst>
      <p:ext uri="{BB962C8B-B14F-4D97-AF65-F5344CB8AC3E}">
        <p14:creationId xmlns:p14="http://schemas.microsoft.com/office/powerpoint/2010/main" val="1443566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lnSpcReduction="10000"/>
          </a:bodyPr>
          <a:lstStyle/>
          <a:p>
            <a:pPr algn="r" rtl="1"/>
            <a:r>
              <a:rPr lang="ar-SA" b="1" u="sng" dirty="0"/>
              <a:t>المقدمة</a:t>
            </a:r>
            <a:r>
              <a:rPr lang="ar-SA" b="1" dirty="0"/>
              <a:t> </a:t>
            </a:r>
            <a:endParaRPr lang="en-US" dirty="0"/>
          </a:p>
          <a:p>
            <a:pPr algn="r" rtl="1"/>
            <a:r>
              <a:rPr lang="ar-SA" b="1" dirty="0"/>
              <a:t>الكرمة : عبارة عن نبات </a:t>
            </a:r>
            <a:r>
              <a:rPr lang="ar-SA" b="1" dirty="0" err="1"/>
              <a:t>لايستطيع</a:t>
            </a:r>
            <a:r>
              <a:rPr lang="ar-SA" b="1" dirty="0"/>
              <a:t> النمو بوضع قائم ، تكون على هيئة شجيرة متسلقة بواسطة </a:t>
            </a:r>
            <a:r>
              <a:rPr lang="ar-SA" b="1" dirty="0" err="1"/>
              <a:t>المحاليق</a:t>
            </a:r>
            <a:r>
              <a:rPr lang="ar-SA" b="1" dirty="0"/>
              <a:t> التي تلتف حول المساند على هيئة </a:t>
            </a:r>
            <a:r>
              <a:rPr lang="ar-SA" b="1" dirty="0" err="1"/>
              <a:t>مغزلية</a:t>
            </a:r>
            <a:r>
              <a:rPr lang="ar-SA" b="1" dirty="0"/>
              <a:t> .</a:t>
            </a:r>
            <a:endParaRPr lang="en-US" dirty="0"/>
          </a:p>
          <a:p>
            <a:pPr algn="r" rtl="1"/>
            <a:r>
              <a:rPr lang="ar-SA" b="1" dirty="0"/>
              <a:t>إن التعرف على أجزاء الكرمة وصفات كل جزء وعلاقة ذلك بالإنتاج يكون ضروريا الغرض منه التعرف على مختلف الأعضاء والوظائف التي يؤديها كل عضو من هذه الأعضاء كما إن الهدف من التعرف على أجزاء الكرمة هو لتنظيم العلاقة المتبادلة بين مختلف هذه الأعضاء لغرض الحصول على إنتاج ومحصول غزير ذو نوعية جيدة .</a:t>
            </a:r>
            <a:endParaRPr lang="en-US" dirty="0"/>
          </a:p>
          <a:p>
            <a:pPr algn="r" rtl="1"/>
            <a:endParaRPr lang="en-US" dirty="0"/>
          </a:p>
        </p:txBody>
      </p:sp>
    </p:spTree>
    <p:extLst>
      <p:ext uri="{BB962C8B-B14F-4D97-AF65-F5344CB8AC3E}">
        <p14:creationId xmlns:p14="http://schemas.microsoft.com/office/powerpoint/2010/main" val="1588004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endParaRPr lang="en-US"/>
          </a:p>
        </p:txBody>
      </p:sp>
      <p:pic>
        <p:nvPicPr>
          <p:cNvPr id="2050" name="صورة 2" descr="7"/>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4" y="0"/>
            <a:ext cx="7242002" cy="7029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8681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lnSpcReduction="20000"/>
          </a:bodyPr>
          <a:lstStyle/>
          <a:p>
            <a:pPr algn="r" rtl="1"/>
            <a:r>
              <a:rPr lang="ar-SA" b="1" u="sng" dirty="0"/>
              <a:t>التركيب المظهري للكرمة :- </a:t>
            </a:r>
            <a:endParaRPr lang="en-US" dirty="0"/>
          </a:p>
          <a:p>
            <a:pPr algn="r" rtl="1"/>
            <a:r>
              <a:rPr lang="ar-SA" b="1" dirty="0"/>
              <a:t>المجموع الجذري </a:t>
            </a:r>
            <a:r>
              <a:rPr lang="en-US" b="1" dirty="0"/>
              <a:t>Root system</a:t>
            </a:r>
            <a:r>
              <a:rPr lang="ar-SA" b="1" dirty="0"/>
              <a:t> :-  الجذر هو العضو الذي بواسطته تثبت الكرمة في التربة إضافة إلى قيامه بتزويدها بالماء والعناصر الغذائية الممتصة من التربة التي ينقلها عن طريق أوعية الخشب إلى الجهاز الورقي إلى جانب قيام الجذور بخزن المواد الغذائية المصنعة في الأوراق والفائضة عن حاجة الكرمة والاستفادة منها لاحقا في عمليات النمو اللاحقة كالتزهير والعقد ، للكرمة جهاز جذري متطور ومتكون من جذور متعددة السنين هيكلية وان عدد الجذور وأنواعها وأحجامها والأعماق التي تنتشر فيها تعكس مدى تكيف الجذور لظروف المحيط الموجودة فيها. </a:t>
            </a:r>
            <a:endParaRPr lang="en-US" dirty="0"/>
          </a:p>
          <a:p>
            <a:pPr algn="r"/>
            <a:endParaRPr lang="en-US" dirty="0"/>
          </a:p>
        </p:txBody>
      </p:sp>
    </p:spTree>
    <p:extLst>
      <p:ext uri="{BB962C8B-B14F-4D97-AF65-F5344CB8AC3E}">
        <p14:creationId xmlns:p14="http://schemas.microsoft.com/office/powerpoint/2010/main" val="3133521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endParaRPr lang="en-US"/>
          </a:p>
        </p:txBody>
      </p:sp>
      <p:pic>
        <p:nvPicPr>
          <p:cNvPr id="1026" name="صورة 1" descr="http://www.my-grape-vine.com/images/root.jpg"/>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4" y="116632"/>
            <a:ext cx="7890073" cy="6624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36927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251520" y="404664"/>
            <a:ext cx="8280920" cy="5016758"/>
          </a:xfrm>
          <a:prstGeom prst="rect">
            <a:avLst/>
          </a:prstGeom>
        </p:spPr>
        <p:txBody>
          <a:bodyPr wrap="square">
            <a:spAutoFit/>
          </a:bodyPr>
          <a:lstStyle/>
          <a:p>
            <a:pPr algn="just" rtl="1"/>
            <a:r>
              <a:rPr lang="ar-SA" sz="3200" b="1" dirty="0"/>
              <a:t>أصل الجذور :- يمكن تمييز عدة أنواع من الجذور وهي :</a:t>
            </a:r>
            <a:endParaRPr lang="en-US" sz="3200" dirty="0"/>
          </a:p>
          <a:p>
            <a:pPr lvl="0" algn="just" rtl="1"/>
            <a:r>
              <a:rPr lang="ar-SA" sz="3200" b="1" dirty="0"/>
              <a:t>الجذور الجنينية (البدائية) </a:t>
            </a:r>
            <a:r>
              <a:rPr lang="en-US" sz="3200" b="1" dirty="0"/>
              <a:t>Primordial roots</a:t>
            </a:r>
            <a:r>
              <a:rPr lang="ar-SA" sz="3200" b="1" dirty="0"/>
              <a:t> : تنشأ هذه الجذور نتيجة الإكثار الجنسي بالبذور حيث تظهر بعد إنبات البذور عندما تتهيأ الظروف الملائمة للإنبات ويظهر الجذير الجنيني كجذر رئيسي واحد ناتج من استطالة الجذير ويكون ذات هيئة وتدية والذي تتكون عليه لاحقا جذور ثانوية وهذه الثانوية تتشعب إلى جذور ذات نظام ثالث ورابع وهكذا . أما تكوين الشعيرات الماصة على هذه الجذور فيكون في نفس الفترة التي خرج بها الجذير إلى الخارج أما ظهور الجذور الجانبية فيحدث بعد 3-4 أيام </a:t>
            </a:r>
            <a:r>
              <a:rPr lang="ar-SA" b="1" dirty="0"/>
              <a:t>.</a:t>
            </a:r>
            <a:r>
              <a:rPr lang="ar-SA" dirty="0"/>
              <a:t> </a:t>
            </a:r>
            <a:endParaRPr lang="en-US" dirty="0"/>
          </a:p>
        </p:txBody>
      </p:sp>
    </p:spTree>
    <p:extLst>
      <p:ext uri="{BB962C8B-B14F-4D97-AF65-F5344CB8AC3E}">
        <p14:creationId xmlns:p14="http://schemas.microsoft.com/office/powerpoint/2010/main" val="3322791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47664" y="332656"/>
            <a:ext cx="6741769" cy="64027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383895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271</Words>
  <Application>Microsoft Office PowerPoint</Application>
  <PresentationFormat>عرض على الشاشة (3:4)‏</PresentationFormat>
  <Paragraphs>9</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نسق Office</vt:lpstr>
      <vt:lpstr>انتاج اعناب (العملي) المرحلة الرابعة / بستنة وهندسة حدائق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الفاكهة مستديمة الخضرة  (العملي) المرحلة الرابعة / بستنة وهندسة حدائق م. الاولى</dc:title>
  <dc:creator>DELL</dc:creator>
  <cp:lastModifiedBy>DELL</cp:lastModifiedBy>
  <cp:revision>8</cp:revision>
  <dcterms:created xsi:type="dcterms:W3CDTF">2018-12-28T09:16:32Z</dcterms:created>
  <dcterms:modified xsi:type="dcterms:W3CDTF">2018-12-28T10:45:50Z</dcterms:modified>
</cp:coreProperties>
</file>